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7010400" cy="9296400"/>
  <p:embeddedFontLst>
    <p:embeddedFont>
      <p:font typeface="Questrial"/>
      <p:regular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8886B05-E244-4A80-AB4B-1324B22DB143}">
  <a:tblStyle styleId="{18886B05-E244-4A80-AB4B-1324B22DB143}" styleName="Table_0">
    <a:wholeTbl>
      <a:tcTxStyle>
        <a:font>
          <a:latin typeface="Arial"/>
          <a:ea typeface="Arial"/>
          <a:cs typeface="Arial"/>
        </a:font>
        <a:schemeClr val="tx1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OpenSans-regular.fntdata"/><Relationship Id="rId12" Type="http://schemas.openxmlformats.org/officeDocument/2006/relationships/slide" Target="slides/slide7.xml"/><Relationship Id="rId34" Type="http://schemas.openxmlformats.org/officeDocument/2006/relationships/font" Target="fonts/Questrial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italic.fntdata"/><Relationship Id="rId14" Type="http://schemas.openxmlformats.org/officeDocument/2006/relationships/slide" Target="slides/slide9.xml"/><Relationship Id="rId36" Type="http://schemas.openxmlformats.org/officeDocument/2006/relationships/font" Target="fonts/OpenSans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2560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2"/>
            <a:ext cx="4648199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048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048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■"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048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048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048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701040" y="4415790"/>
            <a:ext cx="5608200" cy="418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:notes"/>
          <p:cNvSpPr txBox="1"/>
          <p:nvPr>
            <p:ph idx="12" type="sldNum"/>
          </p:nvPr>
        </p:nvSpPr>
        <p:spPr>
          <a:xfrm>
            <a:off x="3970937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2" type="sldNum"/>
          </p:nvPr>
        </p:nvSpPr>
        <p:spPr>
          <a:xfrm>
            <a:off x="3972560" y="8831579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934720" y="4415789"/>
            <a:ext cx="51411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701040" y="4415790"/>
            <a:ext cx="5608200" cy="4183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3275" lIns="93275" spcFirstLastPara="1" rIns="93275" wrap="square" tIns="93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/>
          <p:nvPr>
            <p:ph idx="12" type="sldNum"/>
          </p:nvPr>
        </p:nvSpPr>
        <p:spPr>
          <a:xfrm>
            <a:off x="3972560" y="8831579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15:notes"/>
          <p:cNvSpPr txBox="1"/>
          <p:nvPr>
            <p:ph idx="1" type="body"/>
          </p:nvPr>
        </p:nvSpPr>
        <p:spPr>
          <a:xfrm>
            <a:off x="934720" y="4415789"/>
            <a:ext cx="51411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16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p17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8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/>
          <p:nvPr>
            <p:ph idx="12" type="sldNum"/>
          </p:nvPr>
        </p:nvSpPr>
        <p:spPr>
          <a:xfrm>
            <a:off x="3972560" y="8831579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1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p19:notes"/>
          <p:cNvSpPr txBox="1"/>
          <p:nvPr>
            <p:ph idx="1" type="body"/>
          </p:nvPr>
        </p:nvSpPr>
        <p:spPr>
          <a:xfrm>
            <a:off x="934720" y="4415789"/>
            <a:ext cx="51411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20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/>
          <p:nvPr>
            <p:ph idx="12" type="sldNum"/>
          </p:nvPr>
        </p:nvSpPr>
        <p:spPr>
          <a:xfrm>
            <a:off x="3972560" y="8831579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2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p21:notes"/>
          <p:cNvSpPr txBox="1"/>
          <p:nvPr>
            <p:ph idx="1" type="body"/>
          </p:nvPr>
        </p:nvSpPr>
        <p:spPr>
          <a:xfrm>
            <a:off x="934720" y="4415789"/>
            <a:ext cx="51411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p22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3" name="Google Shape;233;p23:notes"/>
          <p:cNvSpPr txBox="1"/>
          <p:nvPr>
            <p:ph idx="1" type="body"/>
          </p:nvPr>
        </p:nvSpPr>
        <p:spPr>
          <a:xfrm>
            <a:off x="701040" y="4415790"/>
            <a:ext cx="5608200" cy="418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23:notes"/>
          <p:cNvSpPr txBox="1"/>
          <p:nvPr>
            <p:ph idx="12" type="sldNum"/>
          </p:nvPr>
        </p:nvSpPr>
        <p:spPr>
          <a:xfrm>
            <a:off x="3970937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0" name="Google Shape;240;p26:notes"/>
          <p:cNvSpPr txBox="1"/>
          <p:nvPr>
            <p:ph idx="1" type="body"/>
          </p:nvPr>
        </p:nvSpPr>
        <p:spPr>
          <a:xfrm>
            <a:off x="701040" y="4415790"/>
            <a:ext cx="5608200" cy="418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6:notes"/>
          <p:cNvSpPr txBox="1"/>
          <p:nvPr>
            <p:ph idx="12" type="sldNum"/>
          </p:nvPr>
        </p:nvSpPr>
        <p:spPr>
          <a:xfrm>
            <a:off x="3970937" y="8829966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7" name="Google Shape;247;p28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8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2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p29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3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p30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8" name="Google Shape;268;p31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31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701040" y="4415790"/>
            <a:ext cx="5608200" cy="418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2" type="sldNum"/>
          </p:nvPr>
        </p:nvSpPr>
        <p:spPr>
          <a:xfrm>
            <a:off x="3972560" y="8831579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934720" y="4415789"/>
            <a:ext cx="514095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0" type="dt"/>
          </p:nvPr>
        </p:nvSpPr>
        <p:spPr>
          <a:xfrm>
            <a:off x="1074838" y="6356350"/>
            <a:ext cx="206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366566" y="6356350"/>
            <a:ext cx="320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6806742" y="6356350"/>
            <a:ext cx="182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962025" y="1514475"/>
            <a:ext cx="7753500" cy="46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type="title"/>
          </p:nvPr>
        </p:nvSpPr>
        <p:spPr>
          <a:xfrm>
            <a:off x="1074838" y="365706"/>
            <a:ext cx="75564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69" name="Google Shape;69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1074838" y="6356350"/>
            <a:ext cx="206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366566" y="6356350"/>
            <a:ext cx="320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806742" y="6356350"/>
            <a:ext cx="182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1074838" y="1166800"/>
            <a:ext cx="75564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074838" y="2507700"/>
            <a:ext cx="75564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1074838" y="6356350"/>
            <a:ext cx="206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366566" y="6356350"/>
            <a:ext cx="320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806742" y="6356350"/>
            <a:ext cx="182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10" type="dt"/>
          </p:nvPr>
        </p:nvSpPr>
        <p:spPr>
          <a:xfrm>
            <a:off x="1074839" y="6356351"/>
            <a:ext cx="20667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366566" y="6356351"/>
            <a:ext cx="32070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806743" y="6356351"/>
            <a:ext cx="18246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962025" y="1514475"/>
            <a:ext cx="7753500" cy="4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1074839" y="365707"/>
            <a:ext cx="7556400" cy="10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ctrTitle"/>
          </p:nvPr>
        </p:nvSpPr>
        <p:spPr>
          <a:xfrm>
            <a:off x="97034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" type="subTitle"/>
          </p:nvPr>
        </p:nvSpPr>
        <p:spPr>
          <a:xfrm>
            <a:off x="165614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1074838" y="6356350"/>
            <a:ext cx="206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366566" y="6356350"/>
            <a:ext cx="320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806742" y="6356350"/>
            <a:ext cx="182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58924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58924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1074838" y="6356350"/>
            <a:ext cx="206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366566" y="6356350"/>
            <a:ext cx="320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806742" y="6356350"/>
            <a:ext cx="182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1130315" y="354875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1074837" y="1600200"/>
            <a:ext cx="3776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4934169" y="1600200"/>
            <a:ext cx="3752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1074838" y="6356350"/>
            <a:ext cx="206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366566" y="6356350"/>
            <a:ext cx="320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806742" y="6356350"/>
            <a:ext cx="182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1074837" y="1166800"/>
            <a:ext cx="75564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1074838" y="6356350"/>
            <a:ext cx="206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366566" y="6356350"/>
            <a:ext cx="320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806742" y="6356350"/>
            <a:ext cx="182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idx="10" type="dt"/>
          </p:nvPr>
        </p:nvSpPr>
        <p:spPr>
          <a:xfrm>
            <a:off x="1074838" y="6356350"/>
            <a:ext cx="206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366566" y="6356350"/>
            <a:ext cx="320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806742" y="6356350"/>
            <a:ext cx="182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0" type="dt"/>
          </p:nvPr>
        </p:nvSpPr>
        <p:spPr>
          <a:xfrm>
            <a:off x="1074838" y="6356350"/>
            <a:ext cx="206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3366566" y="6356350"/>
            <a:ext cx="320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806742" y="6356350"/>
            <a:ext cx="182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1074838" y="900200"/>
            <a:ext cx="75564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1074838" y="3022896"/>
            <a:ext cx="75564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hazing.ncsu.edu" TargetMode="External"/><Relationship Id="rId4" Type="http://schemas.openxmlformats.org/officeDocument/2006/relationships/hyperlink" Target="https://ncsu.prevent.zone/images/hazing_thumbnail.jpg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ncsu.prevent.zone/images/fsl_thumbnail.jpg" TargetMode="External"/><Relationship Id="rId7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helperhelper.com/how-it-works/" TargetMode="External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getinvolved.ncsu.edu/submitter/form/start/132201" TargetMode="External"/><Relationship Id="rId4" Type="http://schemas.openxmlformats.org/officeDocument/2006/relationships/image" Target="../media/image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-46025" y="2200"/>
            <a:ext cx="9144000" cy="685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0804"/>
            <a:ext cx="9144001" cy="661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1084238" y="216625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50"/>
              <a:buFont typeface="Questrial"/>
              <a:buNone/>
            </a:pPr>
            <a:r>
              <a:rPr b="0" i="0" lang="en-US" sz="4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V. Education &amp; Learning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1131288" y="1262200"/>
            <a:ext cx="75564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019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0"/>
            </a:pP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Plan and implement at least </a:t>
            </a:r>
            <a:r>
              <a:rPr b="1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3 programs/ workshops</a:t>
            </a: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a semester.</a:t>
            </a:r>
            <a:endParaRPr sz="2000"/>
          </a:p>
          <a:p>
            <a:pPr indent="-532447" lvl="1" marL="12239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0"/>
            </a:pP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Programs may be </a:t>
            </a:r>
            <a:r>
              <a:rPr b="1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hosted with 50% </a:t>
            </a: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of the membership attending and either internal (at chapter meeting with) or open to the student body</a:t>
            </a:r>
            <a:endParaRPr sz="2000"/>
          </a:p>
          <a:p>
            <a:pPr indent="-532447" lvl="1" marL="12239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Questrial"/>
              <a:buChar char="0"/>
            </a:pP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Two Topics: Healthy Relationships, Diversity &amp; Inclusion, Alcohol &amp; Other Drugs, Mental Health, Values Alignment, or Accountability</a:t>
            </a:r>
            <a:endParaRPr sz="2000"/>
          </a:p>
          <a:p>
            <a:pPr indent="-532447" lvl="1" marL="12239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0"/>
            </a:pP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Programs may be </a:t>
            </a:r>
            <a:r>
              <a:rPr b="1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attended with no minimum</a:t>
            </a:r>
            <a:endParaRPr sz="2000"/>
          </a:p>
          <a:p>
            <a:pPr indent="0" lvl="0" marL="457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50190" lvl="0" marL="292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Questrial"/>
              <a:buChar char="0"/>
            </a:pP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All members are required to complete both Hazing Prevention: It’s Everyone’s Responsibility as well as the Fraternity and Sorority Life module-Everyone complete by </a:t>
            </a:r>
            <a:r>
              <a:rPr lang="en-US" sz="200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Oct 1st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275525" y="415533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 Zone</a:t>
            </a:r>
            <a:endParaRPr/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752600" y="1307625"/>
            <a:ext cx="8391300" cy="53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hazing.ncsu.edu</a:t>
            </a:r>
            <a:endParaRPr/>
          </a:p>
        </p:txBody>
      </p:sp>
      <p:pic>
        <p:nvPicPr>
          <p:cNvPr id="151" name="Google Shape;151;p2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1504" y="2042700"/>
            <a:ext cx="3274994" cy="24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35399" y="2042700"/>
            <a:ext cx="4104025" cy="24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1084238" y="216625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50"/>
              <a:buFont typeface="Questrial"/>
              <a:buNone/>
            </a:pPr>
            <a:r>
              <a:rPr b="0" i="0" lang="en-US" sz="4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V. Education &amp; Learning</a:t>
            </a:r>
            <a:endParaRPr/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1131288" y="1262200"/>
            <a:ext cx="75564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559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Questrial"/>
              <a:buChar char="0"/>
            </a:pPr>
            <a:r>
              <a:rPr lang="en-US" sz="240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85% of the chapter must attend their assigned EPIC program</a:t>
            </a: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(Encouraging Positive Interventions within Chapters) program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annually</a:t>
            </a: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. EPIC Programs associate with the following topics: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sexual assault prevention</a:t>
            </a: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diversity and inclusion</a:t>
            </a: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alcohol and other drugs.</a:t>
            </a: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Chapters must rotate through topics once per year, completing all three programs by the third year.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75590" lvl="0" marL="292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Questrial"/>
              <a:buChar char="0"/>
            </a:pP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Chapters are encouraged to provide training for members covering: healthy relationships, trauma informed survivor support, and/or an overview of important terminology and procedures regarding Title IX.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1039163" y="310675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50"/>
              <a:buFont typeface="Questrial"/>
              <a:buNone/>
            </a:pPr>
            <a:r>
              <a:rPr b="0" i="0" lang="en-US" sz="4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VI. Financial Stewardship</a:t>
            </a:r>
            <a:endParaRPr/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1039163" y="1187825"/>
            <a:ext cx="75564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9"/>
              <a:buFont typeface="Arial"/>
              <a:buChar char="0"/>
            </a:pPr>
            <a:r>
              <a:rPr b="0" i="0" lang="en-US" sz="2015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Maintain </a:t>
            </a:r>
            <a:r>
              <a:rPr b="1" i="0" lang="en-US" sz="2015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good financial standing </a:t>
            </a:r>
            <a:r>
              <a:rPr b="0" i="0" lang="en-US" sz="2015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with your respective council, the university, and housing agencies, if applicable.</a:t>
            </a:r>
            <a:endParaRPr/>
          </a:p>
          <a:p>
            <a:pPr indent="-292100" lvl="0" marL="292100" marR="0" rtl="0" algn="l">
              <a:lnSpc>
                <a:spcPct val="115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1929"/>
              <a:buFont typeface="Arial"/>
              <a:buNone/>
            </a:pPr>
            <a:r>
              <a:t/>
            </a:r>
            <a:endParaRPr b="0" i="0" sz="2015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92100" lvl="0" marL="292100" marR="0" rtl="0" algn="l">
              <a:lnSpc>
                <a:spcPct val="115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1929"/>
              <a:buFont typeface="Arial"/>
              <a:buChar char="0"/>
            </a:pPr>
            <a:r>
              <a:rPr b="1" i="0" lang="en-US" sz="2015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Document</a:t>
            </a:r>
            <a:r>
              <a:rPr b="0" i="0" lang="en-US" sz="2015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that the chapter has prepared a budget, has presented it to the general body, and that the said budget has been approved by the chapter advisor by September 15</a:t>
            </a:r>
            <a:r>
              <a:rPr b="0" baseline="30000" i="0" lang="en-US" sz="2015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b="0" i="0" lang="en-US" sz="2015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each year.  A </a:t>
            </a:r>
            <a:r>
              <a:rPr b="1" i="0" lang="en-US" sz="2015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written analysis </a:t>
            </a:r>
            <a:r>
              <a:rPr b="0" i="0" lang="en-US" sz="2015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of chapter finances is due May 31</a:t>
            </a:r>
            <a:r>
              <a:rPr b="0" baseline="30000" i="0" lang="en-US" sz="2015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st</a:t>
            </a:r>
            <a:r>
              <a:rPr b="0" i="0" lang="en-US" sz="2015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/>
          </a:p>
          <a:p>
            <a:pPr indent="-292100" lvl="0" marL="292100" marR="0" rtl="0" algn="ctr">
              <a:lnSpc>
                <a:spcPct val="115000"/>
              </a:lnSpc>
              <a:spcBef>
                <a:spcPts val="372"/>
              </a:spcBef>
              <a:spcAft>
                <a:spcPts val="0"/>
              </a:spcAft>
              <a:buClr>
                <a:schemeClr val="accent1"/>
              </a:buClr>
              <a:buSzPts val="465"/>
              <a:buFont typeface="Arial"/>
              <a:buNone/>
            </a:pPr>
            <a:r>
              <a:rPr b="0" i="0" lang="en-US" sz="186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Or</a:t>
            </a:r>
            <a:endParaRPr/>
          </a:p>
          <a:p>
            <a:pPr indent="-292100" lvl="0" marL="292100" marR="0" rtl="0" algn="l">
              <a:lnSpc>
                <a:spcPct val="115000"/>
              </a:lnSpc>
              <a:spcBef>
                <a:spcPts val="403"/>
              </a:spcBef>
              <a:spcAft>
                <a:spcPts val="0"/>
              </a:spcAft>
              <a:buClr>
                <a:schemeClr val="accent1"/>
              </a:buClr>
              <a:buSzPts val="1929"/>
              <a:buFont typeface="Arial"/>
              <a:buChar char="0"/>
            </a:pPr>
            <a:r>
              <a:rPr b="0" i="0" lang="en-US" sz="2015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Chapters seeking assistance with budget development/ chapter finance matters may submit an </a:t>
            </a:r>
            <a:r>
              <a:rPr b="1" i="0" lang="en-US" sz="2015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actual budget proposal, mid-year report, and final report </a:t>
            </a:r>
            <a:r>
              <a:rPr b="0" i="0" lang="en-US" sz="2015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for feedback.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958888" y="399875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Questrial"/>
              <a:buNone/>
            </a:pPr>
            <a:r>
              <a:rPr b="0" i="0" lang="en-US" sz="40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VII. Leadership Development</a:t>
            </a:r>
            <a:endParaRPr/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722374" y="1730100"/>
            <a:ext cx="83115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1257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Leadership Development within your organization</a:t>
            </a:r>
            <a:endParaRPr/>
          </a:p>
          <a:p>
            <a:pPr indent="-305816" lvl="1" marL="1150938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Officer Transitions – plan a retreat/meeting time for newly elected officers to be properly transitioned by outgoing officers with the </a:t>
            </a:r>
            <a:r>
              <a:rPr b="1" i="0" lang="en-US" sz="2200" u="sng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chapter advisor involvement</a:t>
            </a: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/>
          </a:p>
          <a:p>
            <a:pPr indent="-305816" lvl="1" marL="1150938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At least one person should attend(</a:t>
            </a:r>
            <a:r>
              <a:rPr lang="en-US" sz="220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digitally counts)</a:t>
            </a: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a leadership program and/or business meeting sponsored by your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national/regional </a:t>
            </a: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organization</a:t>
            </a:r>
            <a:endParaRPr/>
          </a:p>
          <a:p>
            <a:pPr indent="-305816" lvl="1" marL="1150937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The executive board should prepare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goals</a:t>
            </a: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each semester</a:t>
            </a:r>
            <a:endParaRPr/>
          </a:p>
          <a:p>
            <a:pPr indent="0" lvl="0" marL="4572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77800" lvl="0" marL="45720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461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1121888" y="18845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Questrial"/>
              <a:buNone/>
            </a:pPr>
            <a:r>
              <a:rPr b="0" i="0" lang="en-US" sz="40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VII. Leadership Development</a:t>
            </a:r>
            <a:endParaRPr/>
          </a:p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558600" y="1331437"/>
            <a:ext cx="8229600" cy="31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319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Quest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Leadership Development via Fraternity and Sorority Life and other Campus Resources</a:t>
            </a:r>
            <a:endParaRPr/>
          </a:p>
          <a:p>
            <a:pPr indent="-269557" lvl="1" marL="1150937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Quest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Chapter President must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attend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Greek Leaders Retreat (proxy=conditional</a:t>
            </a:r>
            <a:endParaRPr/>
          </a:p>
          <a:p>
            <a:pPr indent="-269557" lvl="1" marL="1150937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Quest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Chapter President should attend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70% of monthly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president roundtables</a:t>
            </a:r>
            <a:endParaRPr/>
          </a:p>
          <a:p>
            <a:pPr indent="-269557" lvl="1" marL="1150937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Questrial"/>
              <a:buChar char="0"/>
            </a:pP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Nominate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members for Order of Omega</a:t>
            </a:r>
            <a:endParaRPr/>
          </a:p>
          <a:p>
            <a:pPr indent="0" lvl="0" marL="1150937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7799" lvl="0" marL="45720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451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1030238" y="69875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Questrial"/>
              <a:buNone/>
            </a:pPr>
            <a:r>
              <a:rPr b="0" i="0" lang="en-US" sz="40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VIII. Membership Development</a:t>
            </a:r>
            <a:endParaRPr/>
          </a:p>
        </p:txBody>
      </p:sp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1030238" y="991650"/>
            <a:ext cx="75564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6453" lvl="0" marL="346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Comply with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Membership Rules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for Recruitment, Intake, and New Member Activities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26453" lvl="0" marL="346075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Maintain an up to date membership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roster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26453" lvl="0" marL="346075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Intentionally create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two events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 semester, outside of chapter meetings, that are for members only with a majority of the membership participating.  </a:t>
            </a:r>
            <a:endParaRPr/>
          </a:p>
          <a:p>
            <a:pPr indent="-540861" lvl="1" marL="1223963" marR="0" rtl="0" algn="l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Both formal and informal interaction is appropriate</a:t>
            </a:r>
            <a:endParaRPr/>
          </a:p>
          <a:p>
            <a:pPr indent="-540861" lvl="1" marL="1223963" marR="0" rtl="0" algn="l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Intramural or step teams may count as one event each semester</a:t>
            </a:r>
            <a:endParaRPr/>
          </a:p>
          <a:p>
            <a:pPr indent="-540861" lvl="1" marL="1223962" marR="0" rtl="0" algn="l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Parents and Family events also meet this requirement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26453" lvl="0" marL="346075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Develop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retention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efforts</a:t>
            </a: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for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maintaining relevance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to members throughout their lifelong affiliation.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26453" lvl="0" marL="346075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Quest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Demonstrate an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initiation rate of 85%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1074838" y="15015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Questrial"/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IX. Outreach &amp; Civic Engagement</a:t>
            </a:r>
            <a:endParaRPr/>
          </a:p>
        </p:txBody>
      </p:sp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1074838" y="1619700"/>
            <a:ext cx="75564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6865" lvl="0" marL="346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Serve the Community.</a:t>
            </a:r>
            <a:endParaRPr/>
          </a:p>
          <a:p>
            <a:pPr indent="-533082" lvl="1" marL="1223962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Initiate and implement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one community service</a:t>
            </a: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project  (donation of time) each semester.  If co-sponsored, may satisfy council involvement additionally.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533082" lvl="1" marL="1223963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Chapter should acquire an average of </a:t>
            </a:r>
            <a:r>
              <a:rPr b="1" i="0" lang="en-US" sz="2200" u="none" cap="none" strike="noStrike">
                <a:solidFill>
                  <a:srgbClr val="521909"/>
                </a:solidFill>
                <a:latin typeface="Questrial"/>
                <a:ea typeface="Questrial"/>
                <a:cs typeface="Questrial"/>
                <a:sym typeface="Questrial"/>
              </a:rPr>
              <a:t>12 hours </a:t>
            </a: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per member in volunteer hours with no less than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75% </a:t>
            </a: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of the chapter membership  participating.  (Chapter will submit roster with hours and agencies by January 1</a:t>
            </a:r>
            <a:r>
              <a:rPr b="0" baseline="3000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st</a:t>
            </a: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and May 31</a:t>
            </a:r>
            <a:r>
              <a:rPr b="0" baseline="3000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st</a:t>
            </a: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each year) Submit documentation through HelperHelper</a:t>
            </a:r>
            <a:endParaRPr b="0" i="0" sz="22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1074838" y="12260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Questrial"/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IX. Outreach &amp; Civic Engagement</a:t>
            </a:r>
            <a:endParaRPr/>
          </a:p>
        </p:txBody>
      </p:sp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1074838" y="1336650"/>
            <a:ext cx="75564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6075" lvl="0" marL="346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Arial"/>
              <a:buChar char="0"/>
            </a:pPr>
            <a:r>
              <a:rPr b="0" i="0" lang="en-US" sz="3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Give.</a:t>
            </a:r>
            <a:endParaRPr/>
          </a:p>
          <a:p>
            <a:pPr indent="-538163" lvl="1" marL="1223963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090"/>
              <a:buFont typeface="A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Initiate and implement on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philanthropic event</a:t>
            </a: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in which &gt;75% of your members raise money or goods  to donate.  </a:t>
            </a:r>
            <a:endParaRPr/>
          </a:p>
          <a:p>
            <a:pPr indent="-544513" lvl="2" marL="16240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0"/>
            </a:pP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Submit </a:t>
            </a:r>
            <a:r>
              <a:rPr b="1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goals per member </a:t>
            </a:r>
            <a:endParaRPr/>
          </a:p>
          <a:p>
            <a:pPr indent="-544513" lvl="2" marL="16240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0"/>
            </a:pP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Submit a </a:t>
            </a:r>
            <a:r>
              <a:rPr b="1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receipt of donation </a:t>
            </a: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(picture, check, letter)</a:t>
            </a:r>
            <a:endParaRPr/>
          </a:p>
          <a:p>
            <a:pPr indent="-538163" lvl="1" marL="1223963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090"/>
              <a:buFont typeface="A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Participate in at least one philanthropy of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another organization</a:t>
            </a: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, preferably one from each council.</a:t>
            </a:r>
            <a:endParaRPr/>
          </a:p>
          <a:p>
            <a:pPr indent="-538163" lvl="1" marL="122396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1074838" y="131975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Questrial"/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IX. Outreach &amp; Civic Engagement</a:t>
            </a:r>
            <a:endParaRPr/>
          </a:p>
        </p:txBody>
      </p:sp>
      <p:sp>
        <p:nvSpPr>
          <p:cNvPr id="208" name="Google Shape;208;p30"/>
          <p:cNvSpPr txBox="1"/>
          <p:nvPr>
            <p:ph idx="1" type="body"/>
          </p:nvPr>
        </p:nvSpPr>
        <p:spPr>
          <a:xfrm>
            <a:off x="1074838" y="1322375"/>
            <a:ext cx="75564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6865" lvl="0" marL="346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Raise Awareness.</a:t>
            </a:r>
            <a:endParaRPr/>
          </a:p>
          <a:p>
            <a:pPr indent="-533082" lvl="1" marL="122396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Raise awareness for causes. Examples may include hosting events, passing out information on campus, creating social media/digital campaigns to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educate the community</a:t>
            </a: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on important cause and how they can provide support.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16865" lvl="0" marL="346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Engage in Civic Action.</a:t>
            </a:r>
            <a:endParaRPr/>
          </a:p>
          <a:p>
            <a:pPr indent="-533082" lvl="1" marL="122396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Assist members in finding ways to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actively engage in the community</a:t>
            </a: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through social justice initiatives, civic responsibility, or working to support community partners.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1074838" y="364175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75"/>
              <a:buFont typeface="Questrial"/>
              <a:buNone/>
            </a:pPr>
            <a:r>
              <a:rPr b="0" i="0" lang="en-US" sz="47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Background	</a:t>
            </a:r>
            <a:endParaRPr/>
          </a:p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970750" y="1758762"/>
            <a:ext cx="8229600" cy="31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9837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January 2003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- Joint Council Retreat</a:t>
            </a:r>
            <a:endParaRPr/>
          </a:p>
          <a:p>
            <a:pPr indent="-241775" lvl="1" marL="557784" marR="0" rtl="0" algn="l">
              <a:lnSpc>
                <a:spcPct val="115000"/>
              </a:lnSpc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Officers came up with 10 “shared principles” </a:t>
            </a:r>
            <a:endParaRPr/>
          </a:p>
          <a:p>
            <a:pPr indent="-219837" lvl="0" marL="228600" marR="0" rtl="0" algn="l">
              <a:lnSpc>
                <a:spcPct val="115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Spring 2003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- Council Presidents began researching other campuses, creating vision</a:t>
            </a:r>
            <a:endParaRPr/>
          </a:p>
          <a:p>
            <a:pPr indent="-219837" lvl="0" marL="228600" marR="0" rtl="0" algn="l">
              <a:lnSpc>
                <a:spcPct val="115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Fall 2003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- Call for Standards Committee members</a:t>
            </a:r>
            <a:endParaRPr/>
          </a:p>
          <a:p>
            <a:pPr indent="-219837" lvl="0" marL="228600" marR="0" rtl="0" algn="l">
              <a:lnSpc>
                <a:spcPct val="115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Spring 2004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- Committee wrapped and introduced program </a:t>
            </a:r>
            <a:endParaRPr/>
          </a:p>
          <a:p>
            <a:pPr indent="-219837" lvl="0" marL="228600" marR="0" rtl="0" algn="l">
              <a:lnSpc>
                <a:spcPct val="115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Fall 2004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- Program implemented</a:t>
            </a:r>
            <a:endParaRPr/>
          </a:p>
          <a:p>
            <a:pPr indent="-219837" lvl="0" marL="228600" marR="0" rtl="0" algn="l">
              <a:lnSpc>
                <a:spcPct val="115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June 2005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- Program was reviewed and edited by a group of alumni/ae and undergraduate members </a:t>
            </a:r>
            <a:endParaRPr/>
          </a:p>
          <a:p>
            <a:pPr indent="-219837" lvl="0" marL="228600" marR="0" rtl="0" algn="l">
              <a:lnSpc>
                <a:spcPct val="115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October 2010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- Program was reviewed and edited by a group of students for a final version that is in effect today</a:t>
            </a:r>
            <a:endParaRPr/>
          </a:p>
          <a:p>
            <a:pPr indent="-219837" lvl="0" marL="228600" marR="0" rtl="0" algn="l">
              <a:lnSpc>
                <a:spcPct val="115000"/>
              </a:lnSpc>
              <a:spcBef>
                <a:spcPts val="408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Questrial"/>
              <a:buChar char="0"/>
            </a:pP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July 2017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- Program was reviewed and updated following the 2015 Fraternity and Sorority Life External Review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type="title"/>
          </p:nvPr>
        </p:nvSpPr>
        <p:spPr>
          <a:xfrm>
            <a:off x="793788" y="20725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Questrial"/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X. Responsibility, Health &amp; Safety</a:t>
            </a:r>
            <a:endParaRPr/>
          </a:p>
        </p:txBody>
      </p:sp>
      <p:sp>
        <p:nvSpPr>
          <p:cNvPr id="215" name="Google Shape;215;p31"/>
          <p:cNvSpPr txBox="1"/>
          <p:nvPr>
            <p:ph idx="1" type="body"/>
          </p:nvPr>
        </p:nvSpPr>
        <p:spPr>
          <a:xfrm>
            <a:off x="618750" y="1425675"/>
            <a:ext cx="69153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7660" lvl="0" marL="3460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Comply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with your National Risk Management Policy.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27660" lvl="0" marL="3460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Quest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Comply with RUL 11.56.01- Rule for NC State University Fraternities and Sororities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Hosting Social Events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27660" lvl="0" marL="3460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Submit a copy of your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national risk management policy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as well as your implementation plan to the Department by September 1</a:t>
            </a:r>
            <a:r>
              <a:rPr b="0" baseline="3000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st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each year.</a:t>
            </a:r>
            <a:endParaRPr/>
          </a:p>
          <a:p>
            <a:pPr indent="-346075" lvl="0" marL="346075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09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27660" lvl="0" marL="346075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All organizations are subject to the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Code of Student Conduct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.  Probation and violations are noted.</a:t>
            </a:r>
            <a:endParaRPr/>
          </a:p>
          <a:p>
            <a:pPr indent="-346075" lvl="0" marL="346075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5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27660" lvl="0" marL="346075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Appropriate officers must attend a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Responsibility, Health &amp; Safety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training session coordinated by Fraternity and Sorority Life each year.  </a:t>
            </a:r>
            <a:endParaRPr/>
          </a:p>
        </p:txBody>
      </p:sp>
      <p:graphicFrame>
        <p:nvGraphicFramePr>
          <p:cNvPr id="216" name="Google Shape;216;p31"/>
          <p:cNvGraphicFramePr/>
          <p:nvPr/>
        </p:nvGraphicFramePr>
        <p:xfrm>
          <a:off x="7614925" y="4851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{18886B05-E244-4A80-AB4B-1324B22DB143}</a:tableStyleId>
              </a:tblPr>
              <a:tblGrid>
                <a:gridCol w="783000"/>
                <a:gridCol w="441275"/>
              </a:tblGrid>
              <a:tr h="290425">
                <a:tc>
                  <a:txBody>
                    <a:bodyPr/>
                    <a:lstStyle/>
                    <a:p>
                      <a:pPr indent="0" lvl="0" marL="88900" marR="8890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&lt;8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2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8475">
                <a:tc>
                  <a:txBody>
                    <a:bodyPr/>
                    <a:lstStyle/>
                    <a:p>
                      <a:pPr indent="0" lvl="0" marL="88900" marR="8890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8-24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3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925">
                <a:tc>
                  <a:txBody>
                    <a:bodyPr/>
                    <a:lstStyle/>
                    <a:p>
                      <a:pPr indent="0" lvl="0" marL="88900" marR="8890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25-50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4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450">
                <a:tc>
                  <a:txBody>
                    <a:bodyPr/>
                    <a:lstStyle/>
                    <a:p>
                      <a:pPr indent="0" lvl="0" marL="88900" marR="8890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51-100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5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500">
                <a:tc>
                  <a:txBody>
                    <a:bodyPr/>
                    <a:lstStyle/>
                    <a:p>
                      <a:pPr indent="0" lvl="0" marL="88900" marR="8890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&gt;100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6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>
            <p:ph type="title"/>
          </p:nvPr>
        </p:nvSpPr>
        <p:spPr>
          <a:xfrm>
            <a:off x="999588" y="39540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Questrial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X. Responsibility, Health &amp; Safety</a:t>
            </a:r>
            <a:endParaRPr/>
          </a:p>
        </p:txBody>
      </p:sp>
      <p:sp>
        <p:nvSpPr>
          <p:cNvPr id="223" name="Google Shape;223;p32"/>
          <p:cNvSpPr txBox="1"/>
          <p:nvPr>
            <p:ph idx="1" type="body"/>
          </p:nvPr>
        </p:nvSpPr>
        <p:spPr>
          <a:xfrm>
            <a:off x="683725" y="1886150"/>
            <a:ext cx="7959000" cy="3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6075" lvl="0" marL="346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New members should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participate in education</a:t>
            </a: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geared toward alcohol and other drugs education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6075" lvl="0" marL="346075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Quest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Chapters are encouraged to host programs which specifically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address health and safety</a:t>
            </a: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issues including:  interpersonal violence prevention, suicide prevention, bystander intervention, fire safety, etc. (for distinction)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6075" lvl="0" marL="346075" marR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Questrial"/>
              <a:buChar char="0"/>
            </a:pP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Chapters should encourage members to apply to serve as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Certified Peer Educators</a:t>
            </a:r>
            <a:r>
              <a:rPr b="0" i="0" lang="en-US" sz="2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for Fraternity and Sorority Life prevention efforts (for distinction)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type="title"/>
          </p:nvPr>
        </p:nvSpPr>
        <p:spPr>
          <a:xfrm>
            <a:off x="1074838" y="1166800"/>
            <a:ext cx="75564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Quest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Service Hours</a:t>
            </a:r>
            <a:endParaRPr/>
          </a:p>
        </p:txBody>
      </p:sp>
      <p:pic>
        <p:nvPicPr>
          <p:cNvPr id="230" name="Google Shape;230;p3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0925" y="2639425"/>
            <a:ext cx="6122149" cy="214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>
            <p:ph type="title"/>
          </p:nvPr>
        </p:nvSpPr>
        <p:spPr>
          <a:xfrm>
            <a:off x="1074838" y="365706"/>
            <a:ext cx="75564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Helper Helper Reports</a:t>
            </a:r>
            <a:endParaRPr/>
          </a:p>
        </p:txBody>
      </p:sp>
      <p:pic>
        <p:nvPicPr>
          <p:cNvPr id="237" name="Google Shape;23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562" y="1267156"/>
            <a:ext cx="6720983" cy="511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type="title"/>
          </p:nvPr>
        </p:nvSpPr>
        <p:spPr>
          <a:xfrm>
            <a:off x="1074838" y="365706"/>
            <a:ext cx="75564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Standards Forms</a:t>
            </a:r>
            <a:endParaRPr/>
          </a:p>
        </p:txBody>
      </p:sp>
      <p:pic>
        <p:nvPicPr>
          <p:cNvPr descr="NCState_FSL_Vertical.jpg" id="244" name="Google Shape;244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5911" y="2010398"/>
            <a:ext cx="3814276" cy="381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>
            <p:ph type="title"/>
          </p:nvPr>
        </p:nvSpPr>
        <p:spPr>
          <a:xfrm>
            <a:off x="976738" y="266075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Questrial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EOY Standards Review Meetings</a:t>
            </a:r>
            <a:endParaRPr/>
          </a:p>
        </p:txBody>
      </p:sp>
      <p:sp>
        <p:nvSpPr>
          <p:cNvPr id="251" name="Google Shape;251;p36"/>
          <p:cNvSpPr txBox="1"/>
          <p:nvPr>
            <p:ph idx="1" type="body"/>
          </p:nvPr>
        </p:nvSpPr>
        <p:spPr>
          <a:xfrm>
            <a:off x="914400" y="2113212"/>
            <a:ext cx="8229600" cy="31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Arial"/>
              <a:buChar char="0"/>
            </a:pP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We will have 2 meetings this year. One will take place at the end of the 1</a:t>
            </a:r>
            <a:r>
              <a:rPr b="0" baseline="3000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st</a:t>
            </a: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semester (Nov, early Dec.)</a:t>
            </a:r>
            <a:endParaRPr/>
          </a:p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Arial"/>
              <a:buChar char="0"/>
            </a:pP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Second and final meeting will take place in May. </a:t>
            </a:r>
            <a:endParaRPr b="0" i="0" sz="24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Arial"/>
              <a:buChar char="0"/>
            </a:pP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Your chapter will receive your meeting time by Oct (Fall) and April (Spring)</a:t>
            </a:r>
            <a:endParaRPr b="0" i="0" sz="24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Arial"/>
              <a:buChar char="0"/>
            </a:pP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Chapter Presidents and Standards Chairs will be invited to these meetings</a:t>
            </a:r>
            <a:endParaRPr/>
          </a:p>
          <a:p>
            <a:pPr indent="-228600" lvl="0" marL="2286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Arial"/>
              <a:buChar char="0"/>
            </a:pP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Important to have someone attend that is knowledgeable about the information </a:t>
            </a:r>
            <a:r>
              <a:rPr lang="en-US" sz="240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submitted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/>
          <p:nvPr>
            <p:ph type="title"/>
          </p:nvPr>
        </p:nvSpPr>
        <p:spPr>
          <a:xfrm>
            <a:off x="1039163" y="27500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Quest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Accountability</a:t>
            </a:r>
            <a:endParaRPr/>
          </a:p>
        </p:txBody>
      </p:sp>
      <p:sp>
        <p:nvSpPr>
          <p:cNvPr id="258" name="Google Shape;258;p37"/>
          <p:cNvSpPr txBox="1"/>
          <p:nvPr>
            <p:ph idx="1" type="body"/>
          </p:nvPr>
        </p:nvSpPr>
        <p:spPr>
          <a:xfrm>
            <a:off x="1039163" y="1312700"/>
            <a:ext cx="75564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9153" lvl="0" marL="346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0"/>
            </a:pP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Chapters - annual report with details of their results</a:t>
            </a:r>
            <a:endParaRPr/>
          </a:p>
          <a:p>
            <a:pPr indent="-339153" lvl="0" marL="346075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0"/>
            </a:pP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Overall Results will be shared with public at large (Y, N, or C)</a:t>
            </a:r>
            <a:endParaRPr/>
          </a:p>
          <a:p>
            <a:pPr indent="-339153" lvl="0" marL="346075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0"/>
            </a:pP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Detailed results shared with chapter, chapter advisors, HQ/ regional/consultant staff</a:t>
            </a:r>
            <a:endParaRPr/>
          </a:p>
          <a:p>
            <a:pPr indent="-339153" lvl="0" marL="346075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0"/>
            </a:pP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Results provide a framework for Staff to assist officers with chapter development</a:t>
            </a:r>
            <a:endParaRPr/>
          </a:p>
          <a:p>
            <a:pPr indent="-339153" lvl="0" marL="346075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0"/>
            </a:pP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Results compiled to create positive PR for the community</a:t>
            </a:r>
            <a:endParaRPr/>
          </a:p>
          <a:p>
            <a:pPr indent="-339153" lvl="0" marL="346075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0"/>
            </a:pP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Councils may create consequence to chapters who fail to meet standards, but the Department will not.</a:t>
            </a:r>
            <a:endParaRPr/>
          </a:p>
          <a:p>
            <a:pPr indent="-339153" lvl="0" marL="346075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0"/>
            </a:pP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Department requires participation as a condition of recognition (55% compliance or higher)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>
            <p:ph type="title"/>
          </p:nvPr>
        </p:nvSpPr>
        <p:spPr>
          <a:xfrm>
            <a:off x="1074838" y="221475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Quest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Distinction</a:t>
            </a:r>
            <a:endParaRPr/>
          </a:p>
        </p:txBody>
      </p:sp>
      <p:sp>
        <p:nvSpPr>
          <p:cNvPr id="265" name="Google Shape;265;p38"/>
          <p:cNvSpPr txBox="1"/>
          <p:nvPr>
            <p:ph idx="1" type="body"/>
          </p:nvPr>
        </p:nvSpPr>
        <p:spPr>
          <a:xfrm>
            <a:off x="1074838" y="1294825"/>
            <a:ext cx="75564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6075" lvl="0" marL="346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51"/>
              <a:buFont typeface="Arial"/>
              <a:buChar char="0"/>
            </a:pPr>
            <a:r>
              <a:rPr b="0" i="0" lang="en-US" sz="259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Eliminated need applications for awards (individual awards will still need applications)</a:t>
            </a:r>
            <a:endParaRPr/>
          </a:p>
          <a:p>
            <a:pPr indent="-346075" lvl="0" marL="346075" marR="0" rtl="0" algn="l">
              <a:lnSpc>
                <a:spcPct val="115000"/>
              </a:lnSpc>
              <a:spcBef>
                <a:spcPts val="1118"/>
              </a:spcBef>
              <a:spcAft>
                <a:spcPts val="0"/>
              </a:spcAft>
              <a:buClr>
                <a:schemeClr val="accent1"/>
              </a:buClr>
              <a:buSzPts val="2451"/>
              <a:buFont typeface="Arial"/>
              <a:buChar char="0"/>
            </a:pPr>
            <a:r>
              <a:rPr b="0" i="0" lang="en-US" sz="259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Councils may use the standards as a basis for council awards</a:t>
            </a:r>
            <a:endParaRPr/>
          </a:p>
          <a:p>
            <a:pPr indent="-346075" lvl="0" marL="346075" marR="0" rtl="0" algn="l">
              <a:lnSpc>
                <a:spcPct val="115000"/>
              </a:lnSpc>
              <a:spcBef>
                <a:spcPts val="1118"/>
              </a:spcBef>
              <a:spcAft>
                <a:spcPts val="0"/>
              </a:spcAft>
              <a:buClr>
                <a:schemeClr val="accent1"/>
              </a:buClr>
              <a:buSzPts val="2451"/>
              <a:buFont typeface="Arial"/>
              <a:buChar char="0"/>
            </a:pPr>
            <a:r>
              <a:rPr b="0" i="0" lang="en-US" sz="259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Department will recognize annually, the chapters who meet/exceed standards.  Awards will be given to the top chapter in each “shared principle”</a:t>
            </a:r>
            <a:endParaRPr/>
          </a:p>
          <a:p>
            <a:pPr indent="-346075" lvl="0" marL="346075" marR="0" rtl="0" algn="l">
              <a:lnSpc>
                <a:spcPct val="115000"/>
              </a:lnSpc>
              <a:spcBef>
                <a:spcPts val="1118"/>
              </a:spcBef>
              <a:spcAft>
                <a:spcPts val="0"/>
              </a:spcAft>
              <a:buClr>
                <a:schemeClr val="accent1"/>
              </a:buClr>
              <a:buSzPts val="2451"/>
              <a:buFont typeface="Arial"/>
              <a:buChar char="0"/>
            </a:pPr>
            <a:r>
              <a:rPr b="0" i="0" lang="en-US" sz="259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Annual awards are given the week of Homecoming each year to allow the summer months to evaluate submissions</a:t>
            </a:r>
            <a:endParaRPr/>
          </a:p>
          <a:p>
            <a:pPr indent="-238125" lvl="0" marL="238125" marR="0" rtl="0" algn="l">
              <a:lnSpc>
                <a:spcPct val="90000"/>
              </a:lnSpc>
              <a:spcBef>
                <a:spcPts val="1118"/>
              </a:spcBef>
              <a:spcAft>
                <a:spcPts val="0"/>
              </a:spcAft>
              <a:buClr>
                <a:schemeClr val="accent1"/>
              </a:buClr>
              <a:buSzPts val="2451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 txBox="1"/>
          <p:nvPr>
            <p:ph type="title"/>
          </p:nvPr>
        </p:nvSpPr>
        <p:spPr>
          <a:xfrm>
            <a:off x="1074838" y="194725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Quest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Strategies for Success	</a:t>
            </a:r>
            <a:endParaRPr/>
          </a:p>
        </p:txBody>
      </p:sp>
      <p:sp>
        <p:nvSpPr>
          <p:cNvPr id="272" name="Google Shape;272;p39"/>
          <p:cNvSpPr txBox="1"/>
          <p:nvPr>
            <p:ph idx="1" type="body"/>
          </p:nvPr>
        </p:nvSpPr>
        <p:spPr>
          <a:xfrm>
            <a:off x="1074838" y="1337725"/>
            <a:ext cx="75564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6075" lvl="0" marL="346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Arial"/>
              <a:buChar char="0"/>
            </a:pPr>
            <a:r>
              <a:rPr b="0" i="0" lang="en-US" sz="222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One person for the academic year</a:t>
            </a:r>
            <a:endParaRPr/>
          </a:p>
          <a:p>
            <a:pPr indent="-346075" lvl="0" marL="346075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Arial"/>
              <a:buChar char="0"/>
            </a:pPr>
            <a:r>
              <a:rPr b="0" i="0" lang="en-US" sz="222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Document as you go – this is not an end of the year program!</a:t>
            </a:r>
            <a:endParaRPr/>
          </a:p>
          <a:p>
            <a:pPr indent="-346075" lvl="0" marL="346075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Arial"/>
              <a:buChar char="0"/>
            </a:pPr>
            <a:r>
              <a:rPr b="0" i="0" lang="en-US" sz="222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Meet with Fraternity and Sorority Life once a semester or once a month to review progress and ensure your work counts</a:t>
            </a:r>
            <a:endParaRPr/>
          </a:p>
          <a:p>
            <a:pPr indent="-346075" lvl="0" marL="346075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Arial"/>
              <a:buChar char="0"/>
            </a:pPr>
            <a:r>
              <a:rPr b="0" i="0" lang="en-US" sz="222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Be detailed – awards aren’t given for one word descriptions</a:t>
            </a:r>
            <a:endParaRPr/>
          </a:p>
          <a:p>
            <a:pPr indent="-346075" lvl="0" marL="346075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Arial"/>
              <a:buChar char="0"/>
            </a:pPr>
            <a:r>
              <a:rPr lang="en-US" sz="2220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Collect information from your members on a weekly basis for events they have participated in</a:t>
            </a:r>
            <a:endParaRPr b="0" i="0" sz="222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1074838" y="39095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Quest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Mission Statement	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1074838" y="1619700"/>
            <a:ext cx="75564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There is a </a:t>
            </a:r>
            <a:r>
              <a:rPr b="1" i="0" lang="en-US" sz="2400" u="sng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common set of principles</a:t>
            </a: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to which all Greeks ascribe.  The Standards Program at NC State aims to </a:t>
            </a:r>
            <a:r>
              <a:rPr b="0" i="0" lang="en-US" sz="36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challenge</a:t>
            </a: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the Greek Community membership to </a:t>
            </a:r>
            <a:r>
              <a:rPr b="1" i="0" lang="en-US" sz="2400" u="sng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live up to</a:t>
            </a: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those </a:t>
            </a:r>
            <a:r>
              <a:rPr b="0" i="0" lang="en-US" sz="3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highest </a:t>
            </a: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principles and ideals upon which our respective organizations were founded.  Knowing that individual members’ and chapters’ actions </a:t>
            </a:r>
            <a:r>
              <a:rPr b="0" i="0" lang="en-US" sz="2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reflect</a:t>
            </a: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on all Greeks at NC State and nationwide, our Greek community can only be as </a:t>
            </a:r>
            <a:r>
              <a:rPr b="0" i="0" lang="en-US" sz="32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strong</a:t>
            </a: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as its weakest link.</a:t>
            </a:r>
            <a:r>
              <a:rPr b="0" i="0" lang="en-US" sz="20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1074838" y="506850"/>
            <a:ext cx="75564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Quest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Mission Statement	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1003488" y="1562400"/>
            <a:ext cx="75564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5"/>
              <a:buFont typeface="Arial"/>
              <a:buNone/>
            </a:pPr>
            <a:r>
              <a:rPr b="0" i="0" lang="en-US" sz="21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The Standards Program will challenge the NC State Greeks to have </a:t>
            </a:r>
            <a:r>
              <a:rPr b="1" i="0" lang="en-US" sz="2100" u="sng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integrity</a:t>
            </a:r>
            <a:r>
              <a:rPr b="0" i="0" lang="en-US" sz="21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– steadfast adherence to the oath we took as we made a lifelong commitment to our respective fraternity/sorority.  By providing a set of standards that reflect these common principles, the Standards Program provides Greeks at NC State a </a:t>
            </a:r>
            <a:r>
              <a:rPr b="1" i="0" lang="en-US" sz="2100" u="sng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level of accountability</a:t>
            </a:r>
            <a:r>
              <a:rPr b="0" i="0" lang="en-US" sz="21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, with an opportunity to </a:t>
            </a:r>
            <a:r>
              <a:rPr b="1" i="0" lang="en-US" sz="2100" u="sng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seek distinction</a:t>
            </a:r>
            <a:r>
              <a:rPr b="0" i="0" lang="en-US" sz="21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.  In the end, the goal of the Standards Program is simple.  As members of fraternities and sororities, we should be </a:t>
            </a:r>
            <a:r>
              <a:rPr b="1" i="0" lang="en-US" sz="2100" u="sng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better for our affiliation</a:t>
            </a:r>
            <a:r>
              <a:rPr b="0" i="0" lang="en-US" sz="21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, the campus improved for our involvement, and the greater community enhanced for our contribution.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962025" y="1514475"/>
            <a:ext cx="7753500" cy="46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72476" lvl="0" marL="6826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1"/>
              <a:buFont typeface="Calibri"/>
              <a:buAutoNum type="romanUcPeriod"/>
            </a:pPr>
            <a:r>
              <a:rPr b="0" i="0" lang="en-US" sz="222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Academic Achievement</a:t>
            </a:r>
            <a:endParaRPr/>
          </a:p>
          <a:p>
            <a:pPr indent="-672476" lvl="0" marL="68262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61"/>
              <a:buFont typeface="Calibri"/>
              <a:buAutoNum type="romanUcPeriod"/>
            </a:pPr>
            <a:r>
              <a:rPr b="0" i="0" lang="en-US" sz="222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Alumni &amp; Graduate Chapter </a:t>
            </a:r>
            <a:r>
              <a:rPr lang="en-US" sz="2220">
                <a:latin typeface="Open Sans"/>
                <a:ea typeface="Open Sans"/>
                <a:cs typeface="Open Sans"/>
                <a:sym typeface="Open Sans"/>
              </a:rPr>
              <a:t>Engagement</a:t>
            </a:r>
            <a:endParaRPr/>
          </a:p>
          <a:p>
            <a:pPr indent="-672476" lvl="0" marL="68262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61"/>
              <a:buFont typeface="Calibri"/>
              <a:buAutoNum type="romanUcPeriod"/>
            </a:pPr>
            <a:r>
              <a:rPr b="0" i="0" lang="en-US" sz="222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Campus Leadership and Involvement</a:t>
            </a:r>
            <a:endParaRPr/>
          </a:p>
          <a:p>
            <a:pPr indent="-672476" lvl="0" marL="68262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61"/>
              <a:buFont typeface="Calibri"/>
              <a:buAutoNum type="romanUcPeriod"/>
            </a:pPr>
            <a:r>
              <a:rPr b="0" i="0" lang="en-US" sz="222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Council Involvement</a:t>
            </a:r>
            <a:endParaRPr/>
          </a:p>
          <a:p>
            <a:pPr indent="-672476" lvl="0" marL="68262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61"/>
              <a:buFont typeface="Calibri"/>
              <a:buAutoNum type="romanUcPeriod"/>
            </a:pPr>
            <a:r>
              <a:rPr b="0" i="0" lang="en-US" sz="222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Educational Programming</a:t>
            </a:r>
            <a:endParaRPr/>
          </a:p>
          <a:p>
            <a:pPr indent="-672476" lvl="0" marL="68262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61"/>
              <a:buFont typeface="Calibri"/>
              <a:buAutoNum type="romanUcPeriod"/>
            </a:pPr>
            <a:r>
              <a:rPr b="0" i="0" lang="en-US" sz="222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Financial Stewardship</a:t>
            </a:r>
            <a:endParaRPr/>
          </a:p>
          <a:p>
            <a:pPr indent="-672476" lvl="0" marL="68262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61"/>
              <a:buFont typeface="Calibri"/>
              <a:buAutoNum type="romanUcPeriod"/>
            </a:pPr>
            <a:r>
              <a:rPr b="0" i="0" lang="en-US" sz="222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Leadership Development</a:t>
            </a:r>
            <a:endParaRPr/>
          </a:p>
          <a:p>
            <a:pPr indent="-672476" lvl="0" marL="68262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61"/>
              <a:buFont typeface="Calibri"/>
              <a:buAutoNum type="romanUcPeriod"/>
            </a:pPr>
            <a:r>
              <a:rPr b="0" i="0" lang="en-US" sz="222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Membership Development</a:t>
            </a:r>
            <a:endParaRPr/>
          </a:p>
          <a:p>
            <a:pPr indent="-672476" lvl="0" marL="68262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61"/>
              <a:buFont typeface="Calibri"/>
              <a:buAutoNum type="romanUcPeriod"/>
            </a:pPr>
            <a:r>
              <a:rPr b="0" i="0" lang="en-US" sz="222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Outreach and Civic Engagement</a:t>
            </a:r>
            <a:endParaRPr/>
          </a:p>
          <a:p>
            <a:pPr indent="-672476" lvl="0" marL="68262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61"/>
              <a:buFont typeface="Calibri"/>
              <a:buAutoNum type="romanUcPeriod"/>
            </a:pPr>
            <a:r>
              <a:rPr b="0" i="0" lang="en-US" sz="222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Responsibility, Health &amp; Safety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21"/>
              <a:buFont typeface="Calibri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1074838" y="365706"/>
            <a:ext cx="75564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Arial"/>
              <a:buNone/>
            </a:pPr>
            <a:r>
              <a:rPr b="1" i="0" lang="en-US" sz="3500" u="none" cap="small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Standards Program 20</a:t>
            </a:r>
            <a:r>
              <a:rPr b="1" lang="en-US" sz="3500" cap="small"/>
              <a:t>23</a:t>
            </a:r>
            <a:r>
              <a:rPr b="1" i="0" lang="en-US" sz="3500" u="none" cap="small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b="1" i="0" sz="3500" u="none" cap="small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5965950" y="2845550"/>
            <a:ext cx="32574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Source Sans Pro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Standards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Source Sans Pro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Program</a:t>
            </a:r>
            <a:endParaRPr/>
          </a:p>
        </p:txBody>
      </p:sp>
      <p:pic>
        <p:nvPicPr>
          <p:cNvPr descr="NCState_FSL_Vertical.jpg"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3774" y="3968625"/>
            <a:ext cx="2241751" cy="224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1030238" y="328500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Questrial"/>
              <a:buAutoNum type="romanUcPeriod"/>
            </a:pPr>
            <a:r>
              <a:rPr b="0" i="0" lang="en-US" sz="48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Academics Achievement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1030238" y="1321575"/>
            <a:ext cx="75564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6453" lvl="0" marL="346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Each chapter shall have and submit a</a:t>
            </a:r>
            <a:endParaRPr/>
          </a:p>
          <a:p>
            <a:pPr indent="-540861" lvl="1" marL="1223963" marR="0" rtl="0" algn="l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Academic Chair</a:t>
            </a:r>
            <a:endParaRPr/>
          </a:p>
          <a:p>
            <a:pPr indent="-540861" lvl="1" marL="1223963" marR="0" rtl="0" algn="l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Academic Advisor</a:t>
            </a:r>
            <a:endParaRPr/>
          </a:p>
          <a:p>
            <a:pPr indent="-540861" lvl="1" marL="1223963" marR="0" rtl="0" algn="l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Academic Support Program</a:t>
            </a:r>
            <a:endParaRPr/>
          </a:p>
          <a:p>
            <a:pPr indent="-326453" lvl="0" marL="346075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New Members</a:t>
            </a:r>
            <a:endParaRPr/>
          </a:p>
          <a:p>
            <a:pPr indent="-540861" lvl="1" marL="1223963" marR="0" rtl="0" algn="l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Suggested minimum GPA for bid:  </a:t>
            </a:r>
            <a:r>
              <a:rPr b="1" i="0" lang="en-US" sz="1800" u="none" cap="none" strike="noStrike">
                <a:solidFill>
                  <a:srgbClr val="521909"/>
                </a:solidFill>
                <a:latin typeface="Questrial"/>
                <a:ea typeface="Questrial"/>
                <a:cs typeface="Questrial"/>
                <a:sym typeface="Questrial"/>
              </a:rPr>
              <a:t>3.5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high school or 2.5 college and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must be full-time/degree seeking</a:t>
            </a:r>
            <a:endParaRPr/>
          </a:p>
          <a:p>
            <a:pPr indent="-540861" lvl="1" marL="1223963" marR="0" rtl="0" algn="l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New Member class should </a:t>
            </a:r>
            <a:r>
              <a:rPr b="0" i="0" lang="en-US" sz="1800" u="none" cap="none" strike="noStrike">
                <a:solidFill>
                  <a:srgbClr val="521909"/>
                </a:solidFill>
                <a:latin typeface="Questrial"/>
                <a:ea typeface="Questrial"/>
                <a:cs typeface="Questrial"/>
                <a:sym typeface="Questrial"/>
              </a:rPr>
              <a:t>meet same sex average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.  Minimum acceptable is </a:t>
            </a:r>
            <a:r>
              <a:rPr b="0" i="0" lang="en-US" sz="1800" u="none" cap="none" strike="noStrike">
                <a:solidFill>
                  <a:srgbClr val="521909"/>
                </a:solidFill>
                <a:latin typeface="Questrial"/>
                <a:ea typeface="Questrial"/>
                <a:cs typeface="Questrial"/>
                <a:sym typeface="Questrial"/>
              </a:rPr>
              <a:t>0.1 below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that average.</a:t>
            </a:r>
            <a:endParaRPr/>
          </a:p>
          <a:p>
            <a:pPr indent="-326453" lvl="0" marL="346075" marR="0" rtl="0" algn="l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Chapter GPA</a:t>
            </a:r>
            <a:endParaRPr/>
          </a:p>
          <a:p>
            <a:pPr indent="-540861" lvl="1" marL="1223963" marR="0" rtl="0" algn="l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Sororities should exceed all women’s average</a:t>
            </a:r>
            <a:endParaRPr/>
          </a:p>
          <a:p>
            <a:pPr indent="-540861" lvl="1" marL="1223963" marR="0" rtl="0" algn="l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Fraternities should exceed all men’s average</a:t>
            </a:r>
            <a:endParaRPr/>
          </a:p>
          <a:p>
            <a:pPr indent="-538163" lvl="1" marL="1223963" marR="0" rtl="0" algn="ctr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45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Or</a:t>
            </a:r>
            <a:endParaRPr/>
          </a:p>
          <a:p>
            <a:pPr indent="-540861" lvl="1" marL="1223963" marR="0" rtl="0" algn="l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Show improvement from previous semester of .05 for conditional</a:t>
            </a:r>
            <a:endParaRPr/>
          </a:p>
          <a:p>
            <a:pPr indent="-538163" lvl="1" marL="1223963" marR="0" rtl="0" algn="l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711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985663" y="248225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II. Alumni &amp; Graduate Chapter Engagement</a:t>
            </a:r>
            <a:endParaRPr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711350" y="1777712"/>
            <a:ext cx="8229600" cy="31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5498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Identify chapter advisor and submit advisor roster update form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ts val="25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75496" lvl="0" marL="228600" marR="0" rtl="0" algn="l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Submit an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Alumni Engagement Plan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75496" lvl="0" marL="228600" marR="0" rtl="0" algn="l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Quest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Complete a chapter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Alumni Advisor Assessment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75498" lvl="0" marL="228600" marR="0" rtl="0" algn="l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Annually </a:t>
            </a:r>
            <a:r>
              <a:rPr b="1" i="0" lang="en-US" sz="1800" u="none" cap="none" strike="noStrike">
                <a:solidFill>
                  <a:srgbClr val="521909"/>
                </a:solidFill>
                <a:latin typeface="Questrial"/>
                <a:ea typeface="Questrial"/>
                <a:cs typeface="Questrial"/>
                <a:sym typeface="Questrial"/>
              </a:rPr>
              <a:t>communicate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with </a:t>
            </a:r>
            <a:b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(electronic or paper)</a:t>
            </a:r>
            <a:endParaRPr/>
          </a:p>
          <a:p>
            <a:pPr indent="-238759" lvl="1" marL="594360" marR="0" rtl="0" algn="ctr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45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Or</a:t>
            </a:r>
            <a:endParaRPr/>
          </a:p>
          <a:p>
            <a:pPr indent="-186674" lvl="0" marL="265176" marR="0" rtl="0" algn="l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Annually co-sponsor an event with Raleigh Graduate/alumni chapter</a:t>
            </a:r>
            <a:endParaRPr/>
          </a:p>
          <a:p>
            <a:pPr indent="-238759" lvl="1" marL="594360" marR="0" rtl="0" algn="ctr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45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Or</a:t>
            </a:r>
            <a:endParaRPr/>
          </a:p>
          <a:p>
            <a:pPr indent="-186674" lvl="0" marL="265176" marR="0" rtl="0" algn="l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Annually host one program involving alumni or graduate members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46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1101588" y="123375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Questrial"/>
              <a:buNone/>
            </a:pPr>
            <a:r>
              <a:rPr b="0" i="0" lang="en-US" sz="40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III. Campus Leadership &amp; Involvement</a:t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765000" y="1266362"/>
            <a:ext cx="8229600" cy="31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2579" lvl="0" marL="23336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1" lang="en-US" sz="1800">
                <a:solidFill>
                  <a:srgbClr val="521909"/>
                </a:solidFill>
                <a:latin typeface="Questrial"/>
                <a:ea typeface="Questrial"/>
                <a:cs typeface="Questrial"/>
                <a:sym typeface="Questrial"/>
              </a:rPr>
              <a:t>200</a:t>
            </a:r>
            <a:r>
              <a:rPr b="1" i="0" lang="en-US" sz="1800" u="none" cap="none" strike="noStrike">
                <a:solidFill>
                  <a:srgbClr val="521909"/>
                </a:solidFill>
                <a:latin typeface="Questrial"/>
                <a:ea typeface="Questrial"/>
                <a:cs typeface="Questrial"/>
                <a:sym typeface="Questrial"/>
              </a:rPr>
              <a:t>%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of the chapter must cumulatively attend a four all-campus event each semester; Events must represent one of each of the following four areas: Campus Pride and Traditions, Career and Academic Enhancement, Campus Life, and Diversity and Inclusion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02579" lvl="0" marL="233361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1" i="0" lang="en-US" sz="1800" u="none" cap="none" strike="noStrike">
                <a:solidFill>
                  <a:srgbClr val="521909"/>
                </a:solidFill>
                <a:latin typeface="Questrial"/>
                <a:ea typeface="Questrial"/>
                <a:cs typeface="Questrial"/>
                <a:sym typeface="Questrial"/>
              </a:rPr>
              <a:t>75%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must participate in one organization outside of their Greek-letter organization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02579" lvl="0" marL="233361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The chapter are </a:t>
            </a:r>
            <a:r>
              <a:rPr b="1" i="0" lang="en-US" sz="1800" u="none" cap="none" strike="noStrike">
                <a:solidFill>
                  <a:srgbClr val="521909"/>
                </a:solidFill>
                <a:latin typeface="Questrial"/>
                <a:ea typeface="Questrial"/>
                <a:cs typeface="Questrial"/>
                <a:sym typeface="Questrial"/>
              </a:rPr>
              <a:t>encouraged</a:t>
            </a: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to have a faculty/staff advisor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02581" lvl="0" marL="233363" marR="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0"/>
            </a:pPr>
            <a:r>
              <a:rPr b="0" i="0" lang="en-US" sz="1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For awards purposes only, non-educational programs open to the campus can be recorded here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1021313" y="292825"/>
            <a:ext cx="75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50"/>
              <a:buFont typeface="Questrial"/>
              <a:buNone/>
            </a:pPr>
            <a:r>
              <a:rPr b="0" i="0" lang="en-US" sz="4600" u="none" cap="none" strike="noStrik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rPr>
              <a:t>IV. Council Involvement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1021313" y="1312675"/>
            <a:ext cx="75564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60"/>
              <a:buFont typeface="Arial"/>
              <a:buChar char="0"/>
            </a:pPr>
            <a:r>
              <a:rPr b="0" i="0" lang="en-US" sz="2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Be recognized by a governing council and maintain good standing (as defined by that council)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660"/>
              <a:buFont typeface="Arial"/>
              <a:buChar char="0"/>
            </a:pPr>
            <a:r>
              <a:rPr b="0" i="0" lang="en-US" sz="2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Have </a:t>
            </a:r>
            <a:r>
              <a:rPr b="1" lang="en-US" sz="2800">
                <a:solidFill>
                  <a:srgbClr val="521909"/>
                </a:solidFill>
                <a:latin typeface="Questrial"/>
                <a:ea typeface="Questrial"/>
                <a:cs typeface="Questrial"/>
                <a:sym typeface="Questrial"/>
              </a:rPr>
              <a:t>200</a:t>
            </a:r>
            <a:r>
              <a:rPr b="1" i="0" lang="en-US" sz="2800" u="none" cap="none" strike="noStrike">
                <a:solidFill>
                  <a:srgbClr val="521909"/>
                </a:solidFill>
                <a:latin typeface="Questrial"/>
                <a:ea typeface="Questrial"/>
                <a:cs typeface="Questrial"/>
                <a:sym typeface="Questrial"/>
              </a:rPr>
              <a:t>%</a:t>
            </a:r>
            <a:r>
              <a:rPr b="0" i="0" lang="en-US" sz="2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attend a minimum of </a:t>
            </a:r>
            <a:r>
              <a:rPr b="1" i="0" lang="en-US" sz="2800" u="none" cap="none" strike="noStrike">
                <a:solidFill>
                  <a:srgbClr val="521909"/>
                </a:solidFill>
                <a:latin typeface="Questrial"/>
                <a:ea typeface="Questrial"/>
                <a:cs typeface="Questrial"/>
                <a:sym typeface="Questrial"/>
              </a:rPr>
              <a:t>four</a:t>
            </a:r>
            <a:r>
              <a:rPr b="0" i="0" lang="en-US" sz="28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events, one with </a:t>
            </a:r>
            <a:r>
              <a:rPr b="1" i="0" lang="en-US" sz="2800" u="none" cap="none" strike="noStrike">
                <a:solidFill>
                  <a:srgbClr val="521909"/>
                </a:solidFill>
                <a:latin typeface="Questrial"/>
                <a:ea typeface="Questrial"/>
                <a:cs typeface="Questrial"/>
                <a:sym typeface="Questrial"/>
              </a:rPr>
              <a:t>each council and/or chapter from each council </a:t>
            </a: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(Events involving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alcohol</a:t>
            </a: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or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recruitment/intake</a:t>
            </a:r>
            <a:r>
              <a:rPr b="0" i="0" lang="en-US" sz="2400" u="none" cap="none" strike="noStrik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do not count.)</a:t>
            </a:r>
            <a:endParaRPr/>
          </a:p>
          <a:p>
            <a:pPr indent="-292100" lvl="0" marL="2921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66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CSU-vertical-left-top-log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